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908" r:id="rId3"/>
    <p:sldId id="919" r:id="rId4"/>
    <p:sldId id="916" r:id="rId5"/>
    <p:sldId id="931" r:id="rId6"/>
    <p:sldId id="948" r:id="rId7"/>
    <p:sldId id="932" r:id="rId8"/>
    <p:sldId id="947" r:id="rId9"/>
    <p:sldId id="949" r:id="rId10"/>
    <p:sldId id="950" r:id="rId11"/>
    <p:sldId id="951" r:id="rId12"/>
    <p:sldId id="957" r:id="rId13"/>
    <p:sldId id="952" r:id="rId14"/>
    <p:sldId id="953" r:id="rId15"/>
    <p:sldId id="954" r:id="rId16"/>
    <p:sldId id="955" r:id="rId17"/>
    <p:sldId id="956" r:id="rId18"/>
    <p:sldId id="933" r:id="rId19"/>
    <p:sldId id="934" r:id="rId20"/>
    <p:sldId id="935" r:id="rId21"/>
    <p:sldId id="920" r:id="rId22"/>
    <p:sldId id="912" r:id="rId23"/>
    <p:sldId id="936" r:id="rId24"/>
    <p:sldId id="937" r:id="rId25"/>
    <p:sldId id="938" r:id="rId26"/>
    <p:sldId id="939" r:id="rId27"/>
    <p:sldId id="940" r:id="rId28"/>
    <p:sldId id="941" r:id="rId29"/>
    <p:sldId id="942" r:id="rId30"/>
    <p:sldId id="943" r:id="rId31"/>
    <p:sldId id="944" r:id="rId32"/>
    <p:sldId id="945" r:id="rId33"/>
    <p:sldId id="946" r:id="rId34"/>
  </p:sldIdLst>
  <p:sldSz cx="9144000" cy="6858000" type="screen4x3"/>
  <p:notesSz cx="6797675" cy="99282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200" b="1" kern="1200">
        <a:solidFill>
          <a:schemeClr val="tx2"/>
        </a:solidFill>
        <a:latin typeface="Arial" charset="0"/>
        <a:ea typeface="黑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b="1" kern="1200">
        <a:solidFill>
          <a:schemeClr val="tx2"/>
        </a:solidFill>
        <a:latin typeface="Arial" charset="0"/>
        <a:ea typeface="黑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b="1" kern="1200">
        <a:solidFill>
          <a:schemeClr val="tx2"/>
        </a:solidFill>
        <a:latin typeface="Arial" charset="0"/>
        <a:ea typeface="黑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b="1" kern="1200">
        <a:solidFill>
          <a:schemeClr val="tx2"/>
        </a:solidFill>
        <a:latin typeface="Arial" charset="0"/>
        <a:ea typeface="黑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b="1" kern="1200">
        <a:solidFill>
          <a:schemeClr val="tx2"/>
        </a:solidFill>
        <a:latin typeface="Arial" charset="0"/>
        <a:ea typeface="黑体" pitchFamily="2" charset="-122"/>
        <a:cs typeface="+mn-cs"/>
      </a:defRPr>
    </a:lvl5pPr>
    <a:lvl6pPr marL="2286000" algn="l" defTabSz="914400" rtl="0" eaLnBrk="1" latinLnBrk="0" hangingPunct="1">
      <a:defRPr sz="3200" b="1" kern="1200">
        <a:solidFill>
          <a:schemeClr val="tx2"/>
        </a:solidFill>
        <a:latin typeface="Arial" charset="0"/>
        <a:ea typeface="黑体" pitchFamily="2" charset="-122"/>
        <a:cs typeface="+mn-cs"/>
      </a:defRPr>
    </a:lvl6pPr>
    <a:lvl7pPr marL="2743200" algn="l" defTabSz="914400" rtl="0" eaLnBrk="1" latinLnBrk="0" hangingPunct="1">
      <a:defRPr sz="3200" b="1" kern="1200">
        <a:solidFill>
          <a:schemeClr val="tx2"/>
        </a:solidFill>
        <a:latin typeface="Arial" charset="0"/>
        <a:ea typeface="黑体" pitchFamily="2" charset="-122"/>
        <a:cs typeface="+mn-cs"/>
      </a:defRPr>
    </a:lvl7pPr>
    <a:lvl8pPr marL="3200400" algn="l" defTabSz="914400" rtl="0" eaLnBrk="1" latinLnBrk="0" hangingPunct="1">
      <a:defRPr sz="3200" b="1" kern="1200">
        <a:solidFill>
          <a:schemeClr val="tx2"/>
        </a:solidFill>
        <a:latin typeface="Arial" charset="0"/>
        <a:ea typeface="黑体" pitchFamily="2" charset="-122"/>
        <a:cs typeface="+mn-cs"/>
      </a:defRPr>
    </a:lvl8pPr>
    <a:lvl9pPr marL="3657600" algn="l" defTabSz="914400" rtl="0" eaLnBrk="1" latinLnBrk="0" hangingPunct="1">
      <a:defRPr sz="3200" b="1" kern="1200">
        <a:solidFill>
          <a:schemeClr val="tx2"/>
        </a:solidFill>
        <a:latin typeface="Arial" charset="0"/>
        <a:ea typeface="黑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aifk f" initials="if" lastIdx="1" clrIdx="0">
    <p:extLst>
      <p:ext uri="{19B8F6BF-5375-455C-9EA6-DF929625EA0E}">
        <p15:presenceInfo xmlns:p15="http://schemas.microsoft.com/office/powerpoint/2012/main" userId="38f5ddb50a3985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CC"/>
    <a:srgbClr val="993300"/>
    <a:srgbClr val="FFFF00"/>
    <a:srgbClr val="0000CC"/>
    <a:srgbClr val="00FFFF"/>
    <a:srgbClr val="66FFCC"/>
    <a:srgbClr val="99FF66"/>
    <a:srgbClr val="00FF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930" y="42"/>
      </p:cViewPr>
      <p:guideLst>
        <p:guide orient="horz" pos="2162"/>
        <p:guide pos="28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549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19974-9E1A-466E-9EF4-C7BCB398DFEF}" type="datetimeFigureOut">
              <a:rPr lang="zh-CN" altLang="en-US" smtClean="0"/>
              <a:t>2019/8/5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29C4D-193E-46CB-BE35-A047D3F809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157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ea typeface="宋体" charset="-122"/>
              </a:defRPr>
            </a:lvl1pPr>
          </a:lstStyle>
          <a:p>
            <a:pPr>
              <a:defRPr/>
            </a:pPr>
            <a:fld id="{258D087A-CB05-4718-817B-DE353BC652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45176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master19_image00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521" y="168066"/>
            <a:ext cx="2399461" cy="6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09600" y="2130425"/>
            <a:ext cx="7772400" cy="1227138"/>
          </a:xfrm>
        </p:spPr>
        <p:txBody>
          <a:bodyPr/>
          <a:lstStyle>
            <a:lvl1pPr>
              <a:spcAft>
                <a:spcPts val="1000"/>
              </a:spcAft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346575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 b="1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875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234" y="219401"/>
            <a:ext cx="1416248" cy="542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4768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1BC46-1858-439F-9AA3-AA36D9AA4FFF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987B39-10B6-4304-9E14-458DB69118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5996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35763" y="115888"/>
            <a:ext cx="2155825" cy="60102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68288" y="115888"/>
            <a:ext cx="6315075" cy="60102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0A135-18E9-4CE1-B1D0-7C030EF24F68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D263D6-B6F3-487E-B0FD-32EA316E3C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207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503988"/>
            <a:ext cx="2165350" cy="354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A8977-1426-46F3-AB25-6CD47EE8D2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" name="Picture 2" descr="C:\Documents and Settings\Think\桌面\iair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77" y="6563863"/>
            <a:ext cx="755935" cy="24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07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F975B-2EF6-46AB-87BC-C7613F26FCA5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9BB04D-E215-4493-9D91-CF2980A0DC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4573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68288" y="1158875"/>
            <a:ext cx="4235450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6138" y="1158875"/>
            <a:ext cx="4235450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84FCF1-6033-4834-A872-11B5C987D1C5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849395-299A-45C3-BBAA-097A058AFD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3908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4761B-805F-46DE-AE61-9B3E217E7834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3D2C51-C878-4E8C-B684-68D2DD0FF1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974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D3AE82-14D0-4194-9C71-7C3FD2F1336C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9A1910-B7BC-40D5-8F9D-AF98B5B1CF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7852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B7FEFD-774F-45A2-9355-42D83587B943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5A3754-27F0-4C0B-A090-DEB0A1BC73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1575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8F0ED-BB1C-479C-A46F-8A73E797B08D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AF50E3-EDB4-47B8-B0B9-C13C26443E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6612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B83BA7-8BF2-40F1-9F6A-38FDE06FAA43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471204-6F64-425A-9813-042BED04B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0022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8288" y="115888"/>
            <a:ext cx="8386762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8288" y="1158875"/>
            <a:ext cx="8623300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506788" y="650398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55E2B73-8108-462F-8BC5-2C6EE3B920EB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503988"/>
            <a:ext cx="197802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03988"/>
            <a:ext cx="21336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82676D1-B8A5-4AF8-AA44-426DEC8323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9" name="Picture 2" descr="C:\Documents and Settings\Think\桌面\iair.png"/>
          <p:cNvPicPr>
            <a:picLocks noChangeAspect="1" noChangeArrowheads="1"/>
          </p:cNvPicPr>
          <p:nvPr userDrawn="1"/>
        </p:nvPicPr>
        <p:blipFill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77" y="6563863"/>
            <a:ext cx="755935" cy="24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E:\USER-XIN\Xin_XJTU\XJTU-Marks\xjtuNew\新蓝色校徽.png"/>
          <p:cNvPicPr>
            <a:picLocks noChangeAspect="1" noChangeArrowheads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44624"/>
            <a:ext cx="736895" cy="73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宋体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96534" y="2105517"/>
            <a:ext cx="6367549" cy="1295400"/>
          </a:xfrm>
          <a:noFill/>
        </p:spPr>
        <p:txBody>
          <a:bodyPr/>
          <a:lstStyle/>
          <a:p>
            <a:pPr algn="ctr" eaLnBrk="1" hangingPunct="1">
              <a:spcAft>
                <a:spcPts val="3000"/>
              </a:spcAft>
            </a:pPr>
            <a:r>
              <a:rPr lang="en-US" altLang="zh-CN" sz="2400" dirty="0">
                <a:solidFill>
                  <a:schemeClr val="tx1"/>
                </a:solidFill>
              </a:rPr>
              <a:t>Word Embedding &amp; Attention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72495" y="4459432"/>
            <a:ext cx="2878224" cy="1110095"/>
          </a:xfrm>
        </p:spPr>
        <p:txBody>
          <a:bodyPr/>
          <a:lstStyle/>
          <a:p>
            <a:pPr algn="r" eaLnBrk="1" hangingPunct="1"/>
            <a:r>
              <a:rPr lang="zh-CN" altLang="en-US" dirty="0"/>
              <a:t>王冰丰</a:t>
            </a:r>
            <a:endParaRPr lang="en-US" altLang="zh-CN" dirty="0"/>
          </a:p>
          <a:p>
            <a:pPr algn="r" eaLnBrk="1" hangingPunct="1"/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08</a:t>
            </a:r>
            <a:r>
              <a:rPr lang="zh-CN" altLang="en-US" dirty="0"/>
              <a:t>月</a:t>
            </a:r>
            <a:r>
              <a:rPr lang="en-US" altLang="zh-CN" dirty="0"/>
              <a:t>05</a:t>
            </a:r>
            <a:r>
              <a:rPr lang="zh-CN" altLang="en-US" dirty="0"/>
              <a:t>日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4AA09F9-05F9-4EA8-BA33-6BC98E1007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5441" y="1241584"/>
            <a:ext cx="7989609" cy="526240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E633D12-AE2A-4A6B-8462-E2C4AA12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ELMo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C566A1-2CAB-4C01-AFA5-7B517070A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ACE4B-E190-4E78-904F-76B514AB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1DCD6B-4649-4404-B4B7-B67057D2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9E5685-493E-4B9D-98F8-E8F6E4CD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297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33D12-AE2A-4A6B-8462-E2C4AA12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ELMo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C566A1-2CAB-4C01-AFA5-7B517070A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Highway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ACE4B-E190-4E78-904F-76B514AB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1DCD6B-4649-4404-B4B7-B67057D2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9E5685-493E-4B9D-98F8-E8F6E4CD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AFCC7E-4EAA-4B57-9AA0-F363CA556B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0004" y="1656669"/>
            <a:ext cx="7261412" cy="23236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0779D23-6485-486B-AC07-722998BDEF3C}"/>
              </a:ext>
            </a:extLst>
          </p:cNvPr>
          <p:cNvSpPr/>
          <p:nvPr/>
        </p:nvSpPr>
        <p:spPr bwMode="auto">
          <a:xfrm>
            <a:off x="932068" y="4665966"/>
            <a:ext cx="301214" cy="38727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x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EEBB793-4490-4BFA-85EF-1165D15591F4}"/>
              </a:ext>
            </a:extLst>
          </p:cNvPr>
          <p:cNvSpPr/>
          <p:nvPr/>
        </p:nvSpPr>
        <p:spPr bwMode="auto">
          <a:xfrm>
            <a:off x="2165350" y="4687481"/>
            <a:ext cx="1341438" cy="34424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黑体" pitchFamily="2" charset="-122"/>
              </a:rPr>
              <a:t>sigmoid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C4D8CC5-1A5E-4DF7-A5F4-383D1B5D0227}"/>
              </a:ext>
            </a:extLst>
          </p:cNvPr>
          <p:cNvSpPr/>
          <p:nvPr/>
        </p:nvSpPr>
        <p:spPr bwMode="auto">
          <a:xfrm>
            <a:off x="4668819" y="4665966"/>
            <a:ext cx="494852" cy="38727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黑体" pitchFamily="2" charset="-122"/>
              </a:rPr>
              <a:t>1-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35AF210-01C8-441E-949F-4222883EC942}"/>
              </a:ext>
            </a:extLst>
          </p:cNvPr>
          <p:cNvGrpSpPr/>
          <p:nvPr/>
        </p:nvGrpSpPr>
        <p:grpSpPr>
          <a:xfrm>
            <a:off x="6250193" y="4665966"/>
            <a:ext cx="537882" cy="461665"/>
            <a:chOff x="6250193" y="4665966"/>
            <a:chExt cx="537882" cy="46166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C354E59-6461-4BF6-B258-CE958F9356D2}"/>
                </a:ext>
              </a:extLst>
            </p:cNvPr>
            <p:cNvSpPr/>
            <p:nvPr/>
          </p:nvSpPr>
          <p:spPr bwMode="auto">
            <a:xfrm>
              <a:off x="6250193" y="4708997"/>
              <a:ext cx="365760" cy="344245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黑体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5FC6E59-81D5-4319-A15F-8C07CC12203C}"/>
                </a:ext>
              </a:extLst>
            </p:cNvPr>
            <p:cNvSpPr txBox="1"/>
            <p:nvPr/>
          </p:nvSpPr>
          <p:spPr>
            <a:xfrm>
              <a:off x="6250193" y="4665966"/>
              <a:ext cx="537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X</a:t>
              </a:r>
              <a:endParaRPr lang="zh-CN" altLang="en-US" sz="2400" dirty="0"/>
            </a:p>
          </p:txBody>
        </p: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6559D964-565B-4216-9FE1-7496653F2861}"/>
              </a:ext>
            </a:extLst>
          </p:cNvPr>
          <p:cNvSpPr/>
          <p:nvPr/>
        </p:nvSpPr>
        <p:spPr bwMode="auto">
          <a:xfrm>
            <a:off x="6250193" y="5647766"/>
            <a:ext cx="365760" cy="35500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2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0907D1A-A265-43FE-A836-8F7809B253FD}"/>
              </a:ext>
            </a:extLst>
          </p:cNvPr>
          <p:cNvSpPr txBox="1"/>
          <p:nvPr/>
        </p:nvSpPr>
        <p:spPr>
          <a:xfrm>
            <a:off x="6220515" y="5552100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36581BC-9992-416D-BC67-1755DE0971A4}"/>
              </a:ext>
            </a:extLst>
          </p:cNvPr>
          <p:cNvGrpSpPr/>
          <p:nvPr/>
        </p:nvGrpSpPr>
        <p:grpSpPr>
          <a:xfrm>
            <a:off x="3967443" y="5604734"/>
            <a:ext cx="537882" cy="461665"/>
            <a:chOff x="6250193" y="4665966"/>
            <a:chExt cx="537882" cy="461665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15B0627-5566-4EE6-96E8-EC4B3C70BC48}"/>
                </a:ext>
              </a:extLst>
            </p:cNvPr>
            <p:cNvSpPr/>
            <p:nvPr/>
          </p:nvSpPr>
          <p:spPr bwMode="auto">
            <a:xfrm>
              <a:off x="6250193" y="4708997"/>
              <a:ext cx="365760" cy="344245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黑体" pitchFamily="2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0758110-EF6A-4054-BAD4-251A6BC33270}"/>
                </a:ext>
              </a:extLst>
            </p:cNvPr>
            <p:cNvSpPr txBox="1"/>
            <p:nvPr/>
          </p:nvSpPr>
          <p:spPr>
            <a:xfrm>
              <a:off x="6250193" y="4665966"/>
              <a:ext cx="537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X</a:t>
              </a:r>
              <a:endParaRPr lang="zh-CN" altLang="en-US" sz="2400" dirty="0"/>
            </a:p>
          </p:txBody>
        </p: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1F0E0CB-AAB5-40BB-A1CF-B5A410F35B52}"/>
              </a:ext>
            </a:extLst>
          </p:cNvPr>
          <p:cNvSpPr/>
          <p:nvPr/>
        </p:nvSpPr>
        <p:spPr bwMode="auto">
          <a:xfrm>
            <a:off x="2163175" y="5618762"/>
            <a:ext cx="946673" cy="42703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黑体" pitchFamily="2" charset="-122"/>
              </a:rPr>
              <a:t>relu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F286875-E61F-4433-8080-77543FE7AD37}"/>
              </a:ext>
            </a:extLst>
          </p:cNvPr>
          <p:cNvCxnSpPr>
            <a:stCxn id="11" idx="3"/>
            <a:endCxn id="12" idx="1"/>
          </p:cNvCxnSpPr>
          <p:nvPr/>
        </p:nvCxnSpPr>
        <p:spPr bwMode="auto">
          <a:xfrm>
            <a:off x="1233282" y="4859604"/>
            <a:ext cx="9320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3367EE8-1A38-4E7C-9ECB-E295EDEEB5A4}"/>
              </a:ext>
            </a:extLst>
          </p:cNvPr>
          <p:cNvCxnSpPr>
            <a:stCxn id="12" idx="3"/>
            <a:endCxn id="13" idx="1"/>
          </p:cNvCxnSpPr>
          <p:nvPr/>
        </p:nvCxnSpPr>
        <p:spPr bwMode="auto">
          <a:xfrm>
            <a:off x="3506788" y="4859604"/>
            <a:ext cx="116203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DD583DE-3D5C-4E96-BC41-530A1B853973}"/>
              </a:ext>
            </a:extLst>
          </p:cNvPr>
          <p:cNvCxnSpPr>
            <a:stCxn id="13" idx="3"/>
            <a:endCxn id="15" idx="1"/>
          </p:cNvCxnSpPr>
          <p:nvPr/>
        </p:nvCxnSpPr>
        <p:spPr bwMode="auto">
          <a:xfrm>
            <a:off x="5163671" y="4859604"/>
            <a:ext cx="1086522" cy="371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ADC1818B-50BE-47FD-89E6-D5D196C23789}"/>
              </a:ext>
            </a:extLst>
          </p:cNvPr>
          <p:cNvCxnSpPr>
            <a:cxnSpLocks/>
          </p:cNvCxnSpPr>
          <p:nvPr/>
        </p:nvCxnSpPr>
        <p:spPr bwMode="auto">
          <a:xfrm flipV="1">
            <a:off x="1595195" y="4675735"/>
            <a:ext cx="4848636" cy="193637"/>
          </a:xfrm>
          <a:prstGeom prst="bentConnector4">
            <a:avLst>
              <a:gd name="adj1" fmla="val 413"/>
              <a:gd name="adj2" fmla="val 21805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EB94831F-EF8C-4276-9A21-FE2C2A7BA356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1419247" y="5066836"/>
            <a:ext cx="962909" cy="56798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169B3D16-0CD4-4350-904B-E77A040C2040}"/>
              </a:ext>
            </a:extLst>
          </p:cNvPr>
          <p:cNvCxnSpPr>
            <a:stCxn id="22" idx="3"/>
            <a:endCxn id="21" idx="1"/>
          </p:cNvCxnSpPr>
          <p:nvPr/>
        </p:nvCxnSpPr>
        <p:spPr bwMode="auto">
          <a:xfrm>
            <a:off x="3109848" y="5832281"/>
            <a:ext cx="857595" cy="32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8DC2BE67-DEB7-488F-B554-BE9E5E773060}"/>
              </a:ext>
            </a:extLst>
          </p:cNvPr>
          <p:cNvCxnSpPr>
            <a:cxnSpLocks/>
            <a:endCxn id="21" idx="0"/>
          </p:cNvCxnSpPr>
          <p:nvPr/>
        </p:nvCxnSpPr>
        <p:spPr bwMode="auto">
          <a:xfrm>
            <a:off x="4236384" y="4876385"/>
            <a:ext cx="0" cy="7283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A4B3C2B-05F4-4EC7-9C56-4F1C6FCCDD73}"/>
              </a:ext>
            </a:extLst>
          </p:cNvPr>
          <p:cNvCxnSpPr>
            <a:stCxn id="21" idx="3"/>
            <a:endCxn id="18" idx="1"/>
          </p:cNvCxnSpPr>
          <p:nvPr/>
        </p:nvCxnSpPr>
        <p:spPr bwMode="auto">
          <a:xfrm>
            <a:off x="4505325" y="5835567"/>
            <a:ext cx="1715190" cy="89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FA04AF6-0B70-42FE-91CB-F2DD4732A153}"/>
              </a:ext>
            </a:extLst>
          </p:cNvPr>
          <p:cNvCxnSpPr>
            <a:cxnSpLocks/>
          </p:cNvCxnSpPr>
          <p:nvPr/>
        </p:nvCxnSpPr>
        <p:spPr bwMode="auto">
          <a:xfrm flipH="1">
            <a:off x="6433073" y="5051102"/>
            <a:ext cx="10758" cy="5870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37DBCA6-F0BA-425E-900D-94949DF47443}"/>
              </a:ext>
            </a:extLst>
          </p:cNvPr>
          <p:cNvCxnSpPr>
            <a:stCxn id="18" idx="3"/>
          </p:cNvCxnSpPr>
          <p:nvPr/>
        </p:nvCxnSpPr>
        <p:spPr bwMode="auto">
          <a:xfrm flipV="1">
            <a:off x="6645631" y="5840027"/>
            <a:ext cx="734115" cy="44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1F2475FA-D667-4E47-94C4-2633C57ABFD3}"/>
              </a:ext>
            </a:extLst>
          </p:cNvPr>
          <p:cNvSpPr txBox="1"/>
          <p:nvPr/>
        </p:nvSpPr>
        <p:spPr>
          <a:xfrm>
            <a:off x="7015608" y="5364231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4206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33D12-AE2A-4A6B-8462-E2C4AA12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ELMo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C566A1-2CAB-4C01-AFA5-7B517070A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Application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ACE4B-E190-4E78-904F-76B514AB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1DCD6B-4649-4404-B4B7-B67057D2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9E5685-493E-4B9D-98F8-E8F6E4CD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C2C7AC-A74A-49D2-9C4A-F5CEE51F3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4460"/>
            <a:ext cx="6583680" cy="2993908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2E976D14-D914-4C6D-8A2A-A8ABDC02FAAE}"/>
              </a:ext>
            </a:extLst>
          </p:cNvPr>
          <p:cNvSpPr/>
          <p:nvPr/>
        </p:nvSpPr>
        <p:spPr bwMode="auto">
          <a:xfrm>
            <a:off x="6583679" y="3259567"/>
            <a:ext cx="2071371" cy="37651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黑体" pitchFamily="2" charset="-122"/>
              </a:rPr>
              <a:t>Word meaning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ED6642E3-985B-4B73-8DE6-744943A408AA}"/>
              </a:ext>
            </a:extLst>
          </p:cNvPr>
          <p:cNvSpPr/>
          <p:nvPr/>
        </p:nvSpPr>
        <p:spPr bwMode="auto">
          <a:xfrm>
            <a:off x="6583679" y="3929772"/>
            <a:ext cx="2071371" cy="37651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黑体" pitchFamily="2" charset="-122"/>
              </a:rPr>
              <a:t>Syntax 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3C05FF40-7ABF-4455-9D1D-0F63926A7CBC}"/>
              </a:ext>
            </a:extLst>
          </p:cNvPr>
          <p:cNvSpPr/>
          <p:nvPr/>
        </p:nvSpPr>
        <p:spPr bwMode="auto">
          <a:xfrm>
            <a:off x="6583678" y="4571670"/>
            <a:ext cx="2071371" cy="37651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黑体" pitchFamily="2" charset="-122"/>
              </a:rPr>
              <a:t>Word feature 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8BAC2B5-CDE0-4051-B30C-0516D0A0F702}"/>
              </a:ext>
            </a:extLst>
          </p:cNvPr>
          <p:cNvSpPr/>
          <p:nvPr/>
        </p:nvSpPr>
        <p:spPr bwMode="auto">
          <a:xfrm>
            <a:off x="6433074" y="1742739"/>
            <a:ext cx="2221976" cy="1251448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黑体" pitchFamily="2" charset="-122"/>
              </a:rPr>
              <a:t>Pretrained mo</a:t>
            </a:r>
            <a:r>
              <a:rPr lang="en-US" altLang="zh-CN" sz="2000" b="0" dirty="0"/>
              <a:t>del use two layers </a:t>
            </a:r>
            <a:r>
              <a:rPr lang="en-US" altLang="zh-CN" sz="2000" b="0" dirty="0" err="1"/>
              <a:t>lstm</a:t>
            </a:r>
            <a:r>
              <a:rPr lang="en-US" altLang="zh-CN" sz="2000" b="0" dirty="0"/>
              <a:t>.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5389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BC43EB-9FF6-4299-9C28-4708B7F79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288" y="3086099"/>
            <a:ext cx="8623300" cy="3040063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800" b="1" dirty="0"/>
              <a:t>Attention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0482A9-FB8A-4CB4-BE58-B71B15FCF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CF6E05-AE23-4180-BCA9-74C3B8F9A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2C42C-A559-4F29-8507-FC3B858F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8406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33D12-AE2A-4A6B-8462-E2C4AA12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C566A1-2CAB-4C01-AFA5-7B517070A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Encoder-Decoder model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ACE4B-E190-4E78-904F-76B514AB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1DCD6B-4649-4404-B4B7-B67057D2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9E5685-493E-4B9D-98F8-E8F6E4CD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2E9326AD-6344-49D9-A46E-607A6A8AE5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927" y="1633623"/>
            <a:ext cx="7316732" cy="26244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857028-7CF5-4D32-A05A-4941CE2DD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336" y="4559261"/>
            <a:ext cx="3018599" cy="6651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165ED3-E96B-48F7-854F-148482A65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788" y="5224377"/>
            <a:ext cx="3325577" cy="6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2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33D12-AE2A-4A6B-8462-E2C4AA12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C566A1-2CAB-4C01-AFA5-7B517070A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Soft Attention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ACE4B-E190-4E78-904F-76B514AB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1DCD6B-4649-4404-B4B7-B67057D2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9E5685-493E-4B9D-98F8-E8F6E4CD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FF9D13C-3E64-44BA-8F5A-383CB98F02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326" y="1579731"/>
            <a:ext cx="6391779" cy="29885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101663-C499-4D49-A390-698681F6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090" y="4861952"/>
            <a:ext cx="2301373" cy="117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57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33D12-AE2A-4A6B-8462-E2C4AA12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C566A1-2CAB-4C01-AFA5-7B517070A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	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ACE4B-E190-4E78-904F-76B514AB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1DCD6B-4649-4404-B4B7-B67057D2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9E5685-493E-4B9D-98F8-E8F6E4CD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17EA2A-C8C3-4241-822F-94F3D97CC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28" y="968908"/>
            <a:ext cx="7657143" cy="34571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E56BF5-0E5F-4B2F-A398-457119DEB3C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9632" y="4894729"/>
            <a:ext cx="7359968" cy="6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45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33D12-AE2A-4A6B-8462-E2C4AA12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C566A1-2CAB-4C01-AFA5-7B517070A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120" y="1158875"/>
            <a:ext cx="5746116" cy="49672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	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ACE4B-E190-4E78-904F-76B514AB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1DCD6B-4649-4404-B4B7-B67057D2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9E5685-493E-4B9D-98F8-E8F6E4CD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F1040FF-7309-4351-B91D-4294A41EB2CE}"/>
              </a:ext>
            </a:extLst>
          </p:cNvPr>
          <p:cNvPicPr/>
          <p:nvPr/>
        </p:nvPicPr>
        <p:blipFill rotWithShape="1">
          <a:blip r:embed="rId2"/>
          <a:srcRect t="861" r="9266"/>
          <a:stretch/>
        </p:blipFill>
        <p:spPr bwMode="auto">
          <a:xfrm>
            <a:off x="385743" y="1136650"/>
            <a:ext cx="5746116" cy="50117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0C72973-DAAE-4AA3-86B3-13DA6FC40609}"/>
              </a:ext>
            </a:extLst>
          </p:cNvPr>
          <p:cNvSpPr/>
          <p:nvPr/>
        </p:nvSpPr>
        <p:spPr bwMode="auto">
          <a:xfrm>
            <a:off x="5981251" y="1710466"/>
            <a:ext cx="1839557" cy="57015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黑体" pitchFamily="2" charset="-122"/>
              </a:rPr>
              <a:t>Phase 1</a:t>
            </a:r>
            <a:endParaRPr kumimoji="0" lang="zh-CN" altLang="en-US" sz="3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00592F-3E23-4D62-8697-344562CD8C57}"/>
              </a:ext>
            </a:extLst>
          </p:cNvPr>
          <p:cNvSpPr/>
          <p:nvPr/>
        </p:nvSpPr>
        <p:spPr bwMode="auto">
          <a:xfrm>
            <a:off x="5981250" y="3143922"/>
            <a:ext cx="1839557" cy="57015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黑体" pitchFamily="2" charset="-122"/>
              </a:rPr>
              <a:t>Phase 2</a:t>
            </a:r>
            <a:endParaRPr kumimoji="0" lang="zh-CN" altLang="en-US" sz="3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0C72973-DAAE-4AA3-86B3-13DA6FC40609}"/>
              </a:ext>
            </a:extLst>
          </p:cNvPr>
          <p:cNvSpPr/>
          <p:nvPr/>
        </p:nvSpPr>
        <p:spPr bwMode="auto">
          <a:xfrm>
            <a:off x="5981248" y="4862456"/>
            <a:ext cx="1839557" cy="57015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5pPr>
            <a:lvl6pPr marL="2286000" algn="l" defTabSz="914400" rtl="0" eaLnBrk="1" latinLnBrk="0" hangingPunct="1"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6pPr>
            <a:lvl7pPr marL="2743200" algn="l" defTabSz="914400" rtl="0" eaLnBrk="1" latinLnBrk="0" hangingPunct="1"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7pPr>
            <a:lvl8pPr marL="3200400" algn="l" defTabSz="914400" rtl="0" eaLnBrk="1" latinLnBrk="0" hangingPunct="1"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8pPr>
            <a:lvl9pPr marL="3657600" algn="l" defTabSz="914400" rtl="0" eaLnBrk="1" latinLnBrk="0" hangingPunct="1"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黑体" pitchFamily="2" charset="-122"/>
              </a:rPr>
              <a:t>Phase 3</a:t>
            </a:r>
            <a:endParaRPr kumimoji="0" lang="zh-CN" altLang="en-US" sz="3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A80DB4-F138-482E-B224-9924CCA0EAFF}"/>
              </a:ext>
            </a:extLst>
          </p:cNvPr>
          <p:cNvSpPr/>
          <p:nvPr/>
        </p:nvSpPr>
        <p:spPr bwMode="auto">
          <a:xfrm>
            <a:off x="2165350" y="3143922"/>
            <a:ext cx="2944532" cy="57015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黑体" pitchFamily="2" charset="-122"/>
              </a:rPr>
              <a:t>Softmax</a:t>
            </a:r>
            <a:endParaRPr kumimoji="0" lang="zh-CN" altLang="en-US" sz="3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0387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56F3C-67BF-45FC-9885-4C706317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F241E2-9AF7-4CC4-B52A-09241FCD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AD6FF6-8C4A-469B-9D8B-A299E24E7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EB4F95-0C04-4E92-BB4F-1DF23F12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15258F-2ADD-4EDB-BA16-5499ECA3F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LSTM (input gate)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964CFB-F73B-4DD6-BF7B-264A2497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33" y="2119476"/>
            <a:ext cx="8333333" cy="2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35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56F3C-67BF-45FC-9885-4C706317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F241E2-9AF7-4CC4-B52A-09241FCD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AD6FF6-8C4A-469B-9D8B-A299E24E7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EB4F95-0C04-4E92-BB4F-1DF23F12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15258F-2ADD-4EDB-BA16-5499ECA3F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LSTM (output gate)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DAF141-7086-4BB2-86E1-722C5E6F0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6" y="2005190"/>
            <a:ext cx="8666667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29037"/>
            <a:ext cx="7848600" cy="3491341"/>
          </a:xfrm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600" b="1" dirty="0" err="1"/>
              <a:t>ELMo</a:t>
            </a:r>
            <a:endParaRPr lang="en-US" altLang="zh-CN" sz="2600" b="1" dirty="0"/>
          </a:p>
          <a:p>
            <a:pPr marL="609600" indent="-6096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600" b="1" dirty="0"/>
              <a:t>Attention</a:t>
            </a:r>
          </a:p>
          <a:p>
            <a:pPr marL="609600" indent="-6096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600" b="1" dirty="0"/>
              <a:t>Attention Over Attention</a:t>
            </a:r>
          </a:p>
        </p:txBody>
      </p:sp>
    </p:spTree>
    <p:extLst>
      <p:ext uri="{BB962C8B-B14F-4D97-AF65-F5344CB8AC3E}">
        <p14:creationId xmlns:p14="http://schemas.microsoft.com/office/powerpoint/2010/main" val="361518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56F3C-67BF-45FC-9885-4C706317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F241E2-9AF7-4CC4-B52A-09241FCD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AD6FF6-8C4A-469B-9D8B-A299E24E7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EB4F95-0C04-4E92-BB4F-1DF23F12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15258F-2ADD-4EDB-BA16-5499ECA3F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GRU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B2DF85-2D8C-4F4D-8834-D541F87F75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300" y="1778000"/>
            <a:ext cx="8286750" cy="3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20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BC43EB-9FF6-4299-9C28-4708B7F79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288" y="3086099"/>
            <a:ext cx="8623300" cy="3040063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800" b="1" dirty="0"/>
              <a:t>Word Embedding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0482A9-FB8A-4CB4-BE58-B71B15FCF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CF6E05-AE23-4180-BCA9-74C3B8F9A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2C42C-A559-4F29-8507-FC3B858F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5411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6C17E-C2E3-4567-922B-D1DD0B6F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 Embedding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02BB3-98C2-416F-84E7-B18583597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One hot representation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Distributed representation</a:t>
            </a:r>
          </a:p>
          <a:p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A563EE-9562-45FC-AE7B-97DB44F3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22F1E4-27C8-4AE8-BD72-8D9EF821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4953C0-B419-4689-B559-5B676364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4359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6C17E-C2E3-4567-922B-D1DD0B6F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 Embedding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02BB3-98C2-416F-84E7-B18583597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One hot representation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A563EE-9562-45FC-AE7B-97DB44F3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22F1E4-27C8-4AE8-BD72-8D9EF821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4953C0-B419-4689-B559-5B676364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992C65-37CC-44B1-9E14-DECCAD96A6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4500" y="1580514"/>
            <a:ext cx="3468370" cy="496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51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6C17E-C2E3-4567-922B-D1DD0B6F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 Embedding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02BB3-98C2-416F-84E7-B18583597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Distributed representation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A563EE-9562-45FC-AE7B-97DB44F3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22F1E4-27C8-4AE8-BD72-8D9EF821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4953C0-B419-4689-B559-5B676364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D051FA-AF42-4BF5-B569-D1ED2E900791}"/>
              </a:ext>
            </a:extLst>
          </p:cNvPr>
          <p:cNvPicPr/>
          <p:nvPr/>
        </p:nvPicPr>
        <p:blipFill rotWithShape="1">
          <a:blip r:embed="rId2"/>
          <a:srcRect r="13916"/>
          <a:stretch/>
        </p:blipFill>
        <p:spPr>
          <a:xfrm>
            <a:off x="0" y="1864360"/>
            <a:ext cx="4034155" cy="20091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9B4AED-F020-4146-B23F-BCB56FEAC5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02443" y="1862456"/>
            <a:ext cx="4193381" cy="44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93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6C17E-C2E3-4567-922B-D1DD0B6F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 Embedding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02BB3-98C2-416F-84E7-B18583597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CBOW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A563EE-9562-45FC-AE7B-97DB44F3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22F1E4-27C8-4AE8-BD72-8D9EF821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4953C0-B419-4689-B559-5B676364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81F6949-FF5A-4823-AEC0-8752EFF26E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25930" y="872807"/>
            <a:ext cx="5170170" cy="563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67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6C17E-C2E3-4567-922B-D1DD0B6F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 Embedding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02BB3-98C2-416F-84E7-B18583597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CBOW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A563EE-9562-45FC-AE7B-97DB44F3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22F1E4-27C8-4AE8-BD72-8D9EF821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4953C0-B419-4689-B559-5B676364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50A07B-D559-41C0-864D-AB272D1213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8300" y="1847532"/>
            <a:ext cx="8102600" cy="43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55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6C17E-C2E3-4567-922B-D1DD0B6F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 Embedding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02BB3-98C2-416F-84E7-B18583597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CBOW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A563EE-9562-45FC-AE7B-97DB44F3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22F1E4-27C8-4AE8-BD72-8D9EF821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4953C0-B419-4689-B559-5B676364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938E04-781F-4D45-BFFA-8A393BD070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1019" y="1654175"/>
            <a:ext cx="7861300" cy="42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63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6C17E-C2E3-4567-922B-D1DD0B6F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 Embedding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02BB3-98C2-416F-84E7-B18583597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CBOW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A563EE-9562-45FC-AE7B-97DB44F3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22F1E4-27C8-4AE8-BD72-8D9EF821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4953C0-B419-4689-B559-5B676364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B10558-99C5-4B46-9984-6D5D6FF6D3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1822" y="1745615"/>
            <a:ext cx="7920356" cy="422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53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6C17E-C2E3-4567-922B-D1DD0B6F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 Embedding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02BB3-98C2-416F-84E7-B18583597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CBOW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A563EE-9562-45FC-AE7B-97DB44F3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22F1E4-27C8-4AE8-BD72-8D9EF821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4953C0-B419-4689-B559-5B676364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AB2579-5472-4A60-97D7-4EDEC38901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1500" y="1630363"/>
            <a:ext cx="76962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07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BC43EB-9FF6-4299-9C28-4708B7F79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288" y="3086099"/>
            <a:ext cx="8623300" cy="3040063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800" b="1" dirty="0" err="1"/>
              <a:t>ELMo</a:t>
            </a:r>
            <a:endParaRPr lang="en-US" altLang="zh-CN" sz="4800" b="1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0482A9-FB8A-4CB4-BE58-B71B15FCF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CF6E05-AE23-4180-BCA9-74C3B8F9A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2C42C-A559-4F29-8507-FC3B858F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0157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6C17E-C2E3-4567-922B-D1DD0B6F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 Embedding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02BB3-98C2-416F-84E7-B18583597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Skip-gram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A563EE-9562-45FC-AE7B-97DB44F3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22F1E4-27C8-4AE8-BD72-8D9EF821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4953C0-B419-4689-B559-5B676364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C06173-AED0-484F-A470-52119DB1B8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4072" y="1618932"/>
            <a:ext cx="7475856" cy="46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84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6C17E-C2E3-4567-922B-D1DD0B6F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 Embedding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02BB3-98C2-416F-84E7-B18583597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Skip-gram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A563EE-9562-45FC-AE7B-97DB44F3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22F1E4-27C8-4AE8-BD72-8D9EF821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4953C0-B419-4689-B559-5B676364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99AC629-7206-4E3D-B94F-41BDA1C727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2344" y="1720532"/>
            <a:ext cx="7158356" cy="460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96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BC43EB-9FF6-4299-9C28-4708B7F79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288" y="3086099"/>
            <a:ext cx="8623300" cy="3040063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800" b="1" dirty="0"/>
              <a:t>Research Orientation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0482A9-FB8A-4CB4-BE58-B71B15FCF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CF6E05-AE23-4180-BCA9-74C3B8F9A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2C42C-A559-4F29-8507-FC3B858F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1406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6C17E-C2E3-4567-922B-D1DD0B6F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 Orientation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02BB3-98C2-416F-84E7-B18583597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Machine Translation</a:t>
            </a:r>
          </a:p>
          <a:p>
            <a:r>
              <a:rPr lang="en-US" altLang="zh-CN" dirty="0"/>
              <a:t>Information Retrieval</a:t>
            </a:r>
          </a:p>
          <a:p>
            <a:r>
              <a:rPr lang="en-US" altLang="zh-CN" dirty="0"/>
              <a:t>Information Extraction</a:t>
            </a:r>
          </a:p>
          <a:p>
            <a:r>
              <a:rPr lang="en-US" altLang="zh-CN" dirty="0"/>
              <a:t>Sentiment Analysis</a:t>
            </a:r>
          </a:p>
          <a:p>
            <a:r>
              <a:rPr lang="en-US" altLang="zh-CN" dirty="0"/>
              <a:t>Question Answer</a:t>
            </a:r>
          </a:p>
          <a:p>
            <a:r>
              <a:rPr lang="en-US" altLang="zh-CN" dirty="0"/>
              <a:t>Few-shot Learning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A563EE-9562-45FC-AE7B-97DB44F3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22F1E4-27C8-4AE8-BD72-8D9EF821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4953C0-B419-4689-B559-5B676364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3547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CB7111F1-4B64-44ED-8A4E-87AEE17F1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4961" y="1352512"/>
            <a:ext cx="5293416" cy="59462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E</a:t>
            </a:r>
            <a:r>
              <a:rPr lang="en-US" altLang="zh-CN" dirty="0"/>
              <a:t>mbeddings from </a:t>
            </a:r>
            <a:r>
              <a:rPr lang="en-US" altLang="zh-CN" dirty="0">
                <a:solidFill>
                  <a:srgbClr val="FF0000"/>
                </a:solidFill>
              </a:rPr>
              <a:t>L</a:t>
            </a:r>
            <a:r>
              <a:rPr lang="en-US" altLang="zh-CN" dirty="0"/>
              <a:t>anguage </a:t>
            </a:r>
            <a:r>
              <a:rPr lang="en-US" altLang="zh-CN" dirty="0">
                <a:solidFill>
                  <a:srgbClr val="FF0000"/>
                </a:solidFill>
              </a:rPr>
              <a:t>Mo</a:t>
            </a:r>
            <a:r>
              <a:rPr lang="en-US" altLang="zh-CN" dirty="0"/>
              <a:t>dels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7F56F3C-67BF-45FC-9885-4C706317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ELMo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F241E2-9AF7-4CC4-B52A-09241FCD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AD6FF6-8C4A-469B-9D8B-A299E24E7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EB4F95-0C04-4E92-BB4F-1DF23F12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BE445C-152F-4E90-A8A1-0ADB1E4B07A8}"/>
              </a:ext>
            </a:extLst>
          </p:cNvPr>
          <p:cNvSpPr txBox="1"/>
          <p:nvPr/>
        </p:nvSpPr>
        <p:spPr>
          <a:xfrm>
            <a:off x="591671" y="3099812"/>
            <a:ext cx="8294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/>
              <a:t>Deep Contextualized Word Representations </a:t>
            </a:r>
            <a:endParaRPr lang="zh-CN" altLang="en-US" b="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D22495-AB4B-4A9F-8972-955E72512FF1}"/>
              </a:ext>
            </a:extLst>
          </p:cNvPr>
          <p:cNvSpPr txBox="1"/>
          <p:nvPr/>
        </p:nvSpPr>
        <p:spPr>
          <a:xfrm>
            <a:off x="196700" y="5082872"/>
            <a:ext cx="1968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/>
              <a:t>Neural Network</a:t>
            </a:r>
            <a:endParaRPr lang="zh-CN" altLang="en-US" sz="2000" b="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6F0EE0-683D-40F1-9035-CAFDCDC3286C}"/>
              </a:ext>
            </a:extLst>
          </p:cNvPr>
          <p:cNvSpPr txBox="1"/>
          <p:nvPr/>
        </p:nvSpPr>
        <p:spPr>
          <a:xfrm>
            <a:off x="1962746" y="4705593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/>
              <a:t>y=f(word, context)</a:t>
            </a:r>
            <a:endParaRPr lang="zh-CN" altLang="en-US" sz="2000" b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76E6E8C-D589-4A13-8AF5-3AFEFD0CE407}"/>
              </a:ext>
            </a:extLst>
          </p:cNvPr>
          <p:cNvSpPr txBox="1"/>
          <p:nvPr/>
        </p:nvSpPr>
        <p:spPr>
          <a:xfrm>
            <a:off x="3857448" y="5418823"/>
            <a:ext cx="3027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/>
              <a:t>Words as fundamental semantic unit</a:t>
            </a:r>
            <a:endParaRPr lang="zh-CN" altLang="en-US" sz="2000" b="0" dirty="0"/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EE6F0EE0-683D-40F1-9035-CAFDCDC3286C}"/>
              </a:ext>
            </a:extLst>
          </p:cNvPr>
          <p:cNvSpPr txBox="1"/>
          <p:nvPr/>
        </p:nvSpPr>
        <p:spPr>
          <a:xfrm>
            <a:off x="6418094" y="482484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5pPr>
            <a:lvl6pPr marL="2286000" algn="l" defTabSz="914400" rtl="0" eaLnBrk="1" latinLnBrk="0" hangingPunct="1"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6pPr>
            <a:lvl7pPr marL="2743200" algn="l" defTabSz="914400" rtl="0" eaLnBrk="1" latinLnBrk="0" hangingPunct="1"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7pPr>
            <a:lvl8pPr marL="3200400" algn="l" defTabSz="914400" rtl="0" eaLnBrk="1" latinLnBrk="0" hangingPunct="1"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8pPr>
            <a:lvl9pPr marL="3657600" algn="l" defTabSz="914400" rtl="0" eaLnBrk="1" latinLnBrk="0" hangingPunct="1"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9pPr>
          </a:lstStyle>
          <a:p>
            <a:r>
              <a:rPr lang="en-US" altLang="zh-CN" sz="2000" b="0" dirty="0"/>
              <a:t>Embedding</a:t>
            </a:r>
            <a:endParaRPr lang="zh-CN" altLang="en-US" sz="2000" b="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4AB6E4B-304D-43B1-BB56-83CDC85CEE36}"/>
              </a:ext>
            </a:extLst>
          </p:cNvPr>
          <p:cNvCxnSpPr>
            <a:endCxn id="7" idx="0"/>
          </p:cNvCxnSpPr>
          <p:nvPr/>
        </p:nvCxnSpPr>
        <p:spPr bwMode="auto">
          <a:xfrm>
            <a:off x="1181025" y="3684587"/>
            <a:ext cx="0" cy="13982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D6FCC9B-9EB2-4CAD-B3D6-4AA7AD6E7E14}"/>
              </a:ext>
            </a:extLst>
          </p:cNvPr>
          <p:cNvCxnSpPr/>
          <p:nvPr/>
        </p:nvCxnSpPr>
        <p:spPr bwMode="auto">
          <a:xfrm>
            <a:off x="3184264" y="3684587"/>
            <a:ext cx="0" cy="10210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7C6B458-8572-49E6-9517-3386D85FD6D9}"/>
              </a:ext>
            </a:extLst>
          </p:cNvPr>
          <p:cNvCxnSpPr>
            <a:cxnSpLocks/>
          </p:cNvCxnSpPr>
          <p:nvPr/>
        </p:nvCxnSpPr>
        <p:spPr bwMode="auto">
          <a:xfrm>
            <a:off x="5077609" y="3684587"/>
            <a:ext cx="0" cy="17127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39899A7-5EFC-4972-94EA-EB5231DCF04A}"/>
              </a:ext>
            </a:extLst>
          </p:cNvPr>
          <p:cNvCxnSpPr/>
          <p:nvPr/>
        </p:nvCxnSpPr>
        <p:spPr bwMode="auto">
          <a:xfrm>
            <a:off x="7108377" y="3684587"/>
            <a:ext cx="0" cy="11402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01057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56F3C-67BF-45FC-9885-4C706317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ELMo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F241E2-9AF7-4CC4-B52A-09241FCD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AD6FF6-8C4A-469B-9D8B-A299E24E7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EB4F95-0C04-4E92-BB4F-1DF23F12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15258F-2ADD-4EDB-BA16-5499ECA3F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288" y="2259105"/>
            <a:ext cx="8623300" cy="3867057"/>
          </a:xfrm>
        </p:spPr>
        <p:txBody>
          <a:bodyPr/>
          <a:lstStyle/>
          <a:p>
            <a:r>
              <a:rPr lang="en-US" altLang="zh-CN" dirty="0"/>
              <a:t>Complex characteristics of word use</a:t>
            </a:r>
          </a:p>
          <a:p>
            <a:r>
              <a:rPr lang="en-US" altLang="zh-CN" dirty="0"/>
              <a:t>How these uses vary across linguistic contexts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D407A6-D452-4D93-AFD7-799B8D665291}"/>
              </a:ext>
            </a:extLst>
          </p:cNvPr>
          <p:cNvSpPr txBox="1"/>
          <p:nvPr/>
        </p:nvSpPr>
        <p:spPr>
          <a:xfrm>
            <a:off x="268288" y="1372402"/>
            <a:ext cx="2916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Two Features: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99B320-7A8E-4833-B4F0-51F278987ED4}"/>
              </a:ext>
            </a:extLst>
          </p:cNvPr>
          <p:cNvSpPr/>
          <p:nvPr/>
        </p:nvSpPr>
        <p:spPr bwMode="auto">
          <a:xfrm>
            <a:off x="273910" y="3394125"/>
            <a:ext cx="2044606" cy="90364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/>
              <a:t>Character Embeddings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56AA04-36E3-48F3-BABF-55C49270CEC8}"/>
              </a:ext>
            </a:extLst>
          </p:cNvPr>
          <p:cNvSpPr/>
          <p:nvPr/>
        </p:nvSpPr>
        <p:spPr bwMode="auto">
          <a:xfrm>
            <a:off x="6152913" y="3423304"/>
            <a:ext cx="2044606" cy="90364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/>
              <a:t>Highway Network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D99B320-7A8E-4833-B4F0-51F278987ED4}"/>
              </a:ext>
            </a:extLst>
          </p:cNvPr>
          <p:cNvSpPr/>
          <p:nvPr/>
        </p:nvSpPr>
        <p:spPr bwMode="auto">
          <a:xfrm>
            <a:off x="3184394" y="5222520"/>
            <a:ext cx="2044606" cy="90364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5pPr>
            <a:lvl6pPr marL="2286000" algn="l" defTabSz="914400" rtl="0" eaLnBrk="1" latinLnBrk="0" hangingPunct="1"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6pPr>
            <a:lvl7pPr marL="2743200" algn="l" defTabSz="914400" rtl="0" eaLnBrk="1" latinLnBrk="0" hangingPunct="1"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7pPr>
            <a:lvl8pPr marL="3200400" algn="l" defTabSz="914400" rtl="0" eaLnBrk="1" latinLnBrk="0" hangingPunct="1"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8pPr>
            <a:lvl9pPr marL="3657600" algn="l" defTabSz="914400" rtl="0" eaLnBrk="1" latinLnBrk="0" hangingPunct="1"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/>
              <a:t>Output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D99B320-7A8E-4833-B4F0-51F278987ED4}"/>
              </a:ext>
            </a:extLst>
          </p:cNvPr>
          <p:cNvSpPr/>
          <p:nvPr/>
        </p:nvSpPr>
        <p:spPr bwMode="auto">
          <a:xfrm>
            <a:off x="6152913" y="5222520"/>
            <a:ext cx="2044606" cy="90364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5pPr>
            <a:lvl6pPr marL="2286000" algn="l" defTabSz="914400" rtl="0" eaLnBrk="1" latinLnBrk="0" hangingPunct="1"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6pPr>
            <a:lvl7pPr marL="2743200" algn="l" defTabSz="914400" rtl="0" eaLnBrk="1" latinLnBrk="0" hangingPunct="1"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7pPr>
            <a:lvl8pPr marL="3200400" algn="l" defTabSz="914400" rtl="0" eaLnBrk="1" latinLnBrk="0" hangingPunct="1"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8pPr>
            <a:lvl9pPr marL="3657600" algn="l" defTabSz="914400" rtl="0" eaLnBrk="1" latinLnBrk="0" hangingPunct="1"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err="1"/>
              <a:t>BiLMs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D99B320-7A8E-4833-B4F0-51F278987ED4}"/>
              </a:ext>
            </a:extLst>
          </p:cNvPr>
          <p:cNvSpPr/>
          <p:nvPr/>
        </p:nvSpPr>
        <p:spPr bwMode="auto">
          <a:xfrm>
            <a:off x="3184394" y="3394125"/>
            <a:ext cx="2044606" cy="90364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5pPr>
            <a:lvl6pPr marL="2286000" algn="l" defTabSz="914400" rtl="0" eaLnBrk="1" latinLnBrk="0" hangingPunct="1"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6pPr>
            <a:lvl7pPr marL="2743200" algn="l" defTabSz="914400" rtl="0" eaLnBrk="1" latinLnBrk="0" hangingPunct="1"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7pPr>
            <a:lvl8pPr marL="3200400" algn="l" defTabSz="914400" rtl="0" eaLnBrk="1" latinLnBrk="0" hangingPunct="1"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8pPr>
            <a:lvl9pPr marL="3657600" algn="l" defTabSz="914400" rtl="0" eaLnBrk="1" latinLnBrk="0" hangingPunct="1">
              <a:defRPr sz="3200" b="1" kern="1200">
                <a:solidFill>
                  <a:schemeClr val="tx2"/>
                </a:solidFill>
                <a:latin typeface="Arial" charset="0"/>
                <a:ea typeface="黑体" pitchFamily="2" charset="-122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/>
              <a:t>CNN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E5FC5B27-76AB-42D4-8105-A50D44140C2A}"/>
              </a:ext>
            </a:extLst>
          </p:cNvPr>
          <p:cNvSpPr/>
          <p:nvPr/>
        </p:nvSpPr>
        <p:spPr bwMode="auto">
          <a:xfrm>
            <a:off x="2318516" y="3711388"/>
            <a:ext cx="865878" cy="21515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2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50F8D201-E8FC-45DB-8ED0-9FC9F2120752}"/>
              </a:ext>
            </a:extLst>
          </p:cNvPr>
          <p:cNvSpPr/>
          <p:nvPr/>
        </p:nvSpPr>
        <p:spPr bwMode="auto">
          <a:xfrm>
            <a:off x="5258017" y="3756211"/>
            <a:ext cx="865878" cy="21515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2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F230EC4C-A35A-4870-A265-5F0CA67DCDB0}"/>
              </a:ext>
            </a:extLst>
          </p:cNvPr>
          <p:cNvSpPr/>
          <p:nvPr/>
        </p:nvSpPr>
        <p:spPr bwMode="auto">
          <a:xfrm>
            <a:off x="7018792" y="4326946"/>
            <a:ext cx="210348" cy="89557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2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15F435CB-12B0-49DA-B644-A584C53B51D9}"/>
              </a:ext>
            </a:extLst>
          </p:cNvPr>
          <p:cNvSpPr/>
          <p:nvPr/>
        </p:nvSpPr>
        <p:spPr bwMode="auto">
          <a:xfrm rot="10800000">
            <a:off x="5258017" y="5550946"/>
            <a:ext cx="865878" cy="21515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2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850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560B370E-EA92-4D41-AA56-34FFDE2D4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BiLMs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7F56F3C-67BF-45FC-9885-4C706317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ELMo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F241E2-9AF7-4CC4-B52A-09241FCD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AD6FF6-8C4A-469B-9D8B-A299E24E7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EB4F95-0C04-4E92-BB4F-1DF23F12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FB28153-9E1E-4EEE-A8D6-73B711C117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2872" y="1243012"/>
            <a:ext cx="7268715" cy="52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96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E77837FF-B119-42CC-88A7-2C4A95687DFB}"/>
              </a:ext>
            </a:extLst>
          </p:cNvPr>
          <p:cNvSpPr txBox="1"/>
          <p:nvPr/>
        </p:nvSpPr>
        <p:spPr>
          <a:xfrm>
            <a:off x="408791" y="1108038"/>
            <a:ext cx="70892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/>
              <a:t>Bidirectional Language Model</a:t>
            </a:r>
            <a:endParaRPr lang="zh-CN" altLang="en-US" b="0" dirty="0"/>
          </a:p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7F56F3C-67BF-45FC-9885-4C706317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ELMo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F241E2-9AF7-4CC4-B52A-09241FCD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AD6FF6-8C4A-469B-9D8B-A299E24E7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EB4F95-0C04-4E92-BB4F-1DF23F12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15258F-2ADD-4EDB-BA16-5499ECA3F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288" y="1785769"/>
            <a:ext cx="8623300" cy="4340394"/>
          </a:xfrm>
        </p:spPr>
        <p:txBody>
          <a:bodyPr/>
          <a:lstStyle/>
          <a:p>
            <a:r>
              <a:rPr lang="en-US" altLang="zh-CN" dirty="0"/>
              <a:t>Forward LM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Backward LM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Joint loss function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B1F3DE-367D-4637-A85C-A578E56E19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36090" y="2185256"/>
            <a:ext cx="5274310" cy="9321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0CDF37D-B46C-47CE-96C2-B2EBC3A23F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6090" y="3622409"/>
            <a:ext cx="5274310" cy="8312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F0529B-1132-47C4-8E01-E0AE32209F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34845" y="4934799"/>
            <a:ext cx="5274310" cy="13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56F3C-67BF-45FC-9885-4C706317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ELMo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F241E2-9AF7-4CC4-B52A-09241FCD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AD6FF6-8C4A-469B-9D8B-A299E24E7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EB4F95-0C04-4E92-BB4F-1DF23F12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17C9FF-CA37-4B3D-9C56-D1C87E14C5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8288" y="1785395"/>
            <a:ext cx="8735863" cy="45831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0F6DB3E-B068-4248-9378-6C2536E36A2E}"/>
              </a:ext>
            </a:extLst>
          </p:cNvPr>
          <p:cNvSpPr txBox="1"/>
          <p:nvPr/>
        </p:nvSpPr>
        <p:spPr>
          <a:xfrm>
            <a:off x="268288" y="1032904"/>
            <a:ext cx="2371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/>
              <a:t>Architecture</a:t>
            </a:r>
            <a:endParaRPr lang="zh-CN" altLang="en-US" b="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6D170C2-6C79-4345-98AD-3B3BB9E57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411" y="3734098"/>
            <a:ext cx="5466198" cy="68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05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33D12-AE2A-4A6B-8462-E2C4AA12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ELMo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C566A1-2CAB-4C01-AFA5-7B517070A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Character Embedding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</a:p>
          <a:p>
            <a:pPr marL="0" indent="0">
              <a:buNone/>
            </a:pPr>
            <a:r>
              <a:rPr lang="en-US" altLang="zh-CN" dirty="0"/>
              <a:t>	Instead of words, </a:t>
            </a:r>
            <a:r>
              <a:rPr lang="en-US" altLang="zh-CN" dirty="0" err="1"/>
              <a:t>ELMo</a:t>
            </a:r>
            <a:r>
              <a:rPr lang="en-US" altLang="zh-CN" dirty="0"/>
              <a:t> use sub-word units(e.g. characters), and pass them through a CNN before presenting the now-dense representations to the architecture.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ACE4B-E190-4E78-904F-76B514AB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E19DBF-5C1A-4A2F-BDAC-34A4E2E329B6}" type="datetime2">
              <a:rPr lang="zh-CN" altLang="en-US" smtClean="0"/>
              <a:t>2019年8月5日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1DCD6B-4649-4404-B4B7-B67057D2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9E5685-493E-4B9D-98F8-E8F6E4CD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BA8977-1426-46F3-AB25-6CD47EE8D230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3107684"/>
      </p:ext>
    </p:extLst>
  </p:cSld>
  <p:clrMapOvr>
    <a:masterClrMapping/>
  </p:clrMapOvr>
</p:sld>
</file>

<file path=ppt/theme/theme1.xml><?xml version="1.0" encoding="utf-8"?>
<a:theme xmlns:a="http://schemas.openxmlformats.org/drawingml/2006/main" name="xin-icewave">
  <a:themeElements>
    <a:clrScheme name="xin-icewav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xin-icewave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  <a:ea typeface="黑体" pitchFamily="2" charset="-122"/>
          </a:defRPr>
        </a:defPPr>
      </a:lstStyle>
    </a:lnDef>
  </a:objectDefaults>
  <a:extraClrSchemeLst>
    <a:extraClrScheme>
      <a:clrScheme name="xin-icewav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xin-icewav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xin-icewav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xin-icewav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xin-icewav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xin-icewav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xin-icewav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xin-icewav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xin-icewav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xin-icewav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xin-icewav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xin-icewav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36486</TotalTime>
  <Words>259</Words>
  <Application>Microsoft Office PowerPoint</Application>
  <PresentationFormat>全屏显示(4:3)</PresentationFormat>
  <Paragraphs>178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6" baseType="lpstr">
      <vt:lpstr>Arial</vt:lpstr>
      <vt:lpstr>Wingdings</vt:lpstr>
      <vt:lpstr>xin-icewave</vt:lpstr>
      <vt:lpstr>Word Embedding &amp; Attention</vt:lpstr>
      <vt:lpstr>Outline</vt:lpstr>
      <vt:lpstr>PowerPoint 演示文稿</vt:lpstr>
      <vt:lpstr>ELMo</vt:lpstr>
      <vt:lpstr>ELMo</vt:lpstr>
      <vt:lpstr>ELMo</vt:lpstr>
      <vt:lpstr>ELMo</vt:lpstr>
      <vt:lpstr>ELMo</vt:lpstr>
      <vt:lpstr>ELMo</vt:lpstr>
      <vt:lpstr>ELMo</vt:lpstr>
      <vt:lpstr>ELMo</vt:lpstr>
      <vt:lpstr>ELMo</vt:lpstr>
      <vt:lpstr>PowerPoint 演示文稿</vt:lpstr>
      <vt:lpstr>Attention</vt:lpstr>
      <vt:lpstr>Attention</vt:lpstr>
      <vt:lpstr>Attention</vt:lpstr>
      <vt:lpstr>Attention</vt:lpstr>
      <vt:lpstr>RNN</vt:lpstr>
      <vt:lpstr>RNN</vt:lpstr>
      <vt:lpstr>RNN</vt:lpstr>
      <vt:lpstr>PowerPoint 演示文稿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PowerPoint 演示文稿</vt:lpstr>
      <vt:lpstr>Research Orientation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xin</dc:creator>
  <cp:lastModifiedBy>inaifk f</cp:lastModifiedBy>
  <cp:revision>2643</cp:revision>
  <cp:lastPrinted>2019-03-12T16:36:42Z</cp:lastPrinted>
  <dcterms:created xsi:type="dcterms:W3CDTF">2010-09-02T07:12:27Z</dcterms:created>
  <dcterms:modified xsi:type="dcterms:W3CDTF">2019-08-05T06:24:35Z</dcterms:modified>
</cp:coreProperties>
</file>